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9" r:id="rId3"/>
  </p:sldMasterIdLst>
  <p:notesMasterIdLst>
    <p:notesMasterId r:id="rId26"/>
  </p:notesMasterIdLst>
  <p:sldIdLst>
    <p:sldId id="256" r:id="rId4"/>
    <p:sldId id="265" r:id="rId5"/>
    <p:sldId id="291" r:id="rId6"/>
    <p:sldId id="331" r:id="rId7"/>
    <p:sldId id="332" r:id="rId8"/>
    <p:sldId id="333" r:id="rId9"/>
    <p:sldId id="334" r:id="rId10"/>
    <p:sldId id="335" r:id="rId11"/>
    <p:sldId id="347" r:id="rId12"/>
    <p:sldId id="336" r:id="rId13"/>
    <p:sldId id="342" r:id="rId14"/>
    <p:sldId id="337" r:id="rId15"/>
    <p:sldId id="338" r:id="rId16"/>
    <p:sldId id="340" r:id="rId17"/>
    <p:sldId id="339" r:id="rId18"/>
    <p:sldId id="341" r:id="rId19"/>
    <p:sldId id="343" r:id="rId20"/>
    <p:sldId id="344" r:id="rId21"/>
    <p:sldId id="346" r:id="rId22"/>
    <p:sldId id="349" r:id="rId23"/>
    <p:sldId id="348" r:id="rId24"/>
    <p:sldId id="33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7DC0C"/>
    <a:srgbClr val="C4D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2" autoAdjust="0"/>
    <p:restoredTop sz="86534" autoAdjust="0"/>
  </p:normalViewPr>
  <p:slideViewPr>
    <p:cSldViewPr snapToGrid="0" snapToObjects="1">
      <p:cViewPr varScale="1">
        <p:scale>
          <a:sx n="77" d="100"/>
          <a:sy n="77" d="100"/>
        </p:scale>
        <p:origin x="-3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32C72-D34E-FE41-B404-95BFEDF5D26E}" type="datetimeFigureOut">
              <a:rPr lang="en-US" smtClean="0"/>
              <a:t>01/05/17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B952C-7151-6A44-BF3E-D396E01C0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BE79DC-10D8-4C09-BFE3-EB23B91365A3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Room for expansion</a:t>
            </a:r>
          </a:p>
          <a:p>
            <a:r>
              <a:rPr lang="en-GB" dirty="0" smtClean="0"/>
              <a:t>Built for the future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1200 </a:t>
            </a:r>
            <a:r>
              <a:rPr lang="en-US" dirty="0" err="1" smtClean="0"/>
              <a:t>kAU</a:t>
            </a:r>
            <a:r>
              <a:rPr lang="en-US" dirty="0" smtClean="0"/>
              <a:t> = 3333 node</a:t>
            </a:r>
            <a:r>
              <a:rPr lang="en-US" baseline="0" dirty="0" smtClean="0"/>
              <a:t> hours = 1/3 million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952C-7151-6A44-BF3E-D396E01C04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1.2MAU = 1/3 M node 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B952C-7151-6A44-BF3E-D396E01C04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40355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nerc-long-logo-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5019675"/>
            <a:ext cx="2540000" cy="520700"/>
          </a:xfrm>
          <a:prstGeom prst="rect">
            <a:avLst/>
          </a:prstGeom>
        </p:spPr>
      </p:pic>
      <p:pic>
        <p:nvPicPr>
          <p:cNvPr id="11" name="Picture 10" descr="CRAY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86" y="5969000"/>
            <a:ext cx="2807791" cy="531051"/>
          </a:xfrm>
          <a:prstGeom prst="rect">
            <a:avLst/>
          </a:prstGeom>
        </p:spPr>
      </p:pic>
      <p:pic>
        <p:nvPicPr>
          <p:cNvPr id="12" name="Picture 11" descr="epsrclogowe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1" y="4858484"/>
            <a:ext cx="2616232" cy="8714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1615"/>
            <a:ext cx="7010400" cy="51911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2238" y="1100708"/>
            <a:ext cx="4319587" cy="2400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22238" y="3692996"/>
            <a:ext cx="4319587" cy="2400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94225" y="1124744"/>
            <a:ext cx="4321175" cy="4818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schemeClr val="bg1"/>
                </a:solidFill>
              </a:rPr>
              <a:t>November 2013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GB" smtClean="0"/>
              <a:t>ARCHER Overview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00331-48F5-49AF-AFB5-C43222A50F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77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dirty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/>
          </p:nvPr>
        </p:nvSpPr>
        <p:spPr>
          <a:xfrm>
            <a:off x="1371600" y="3352800"/>
            <a:ext cx="6400800" cy="1752600"/>
          </a:xfrm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876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</a:p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152400" y="1295400"/>
            <a:ext cx="87630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4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</a:p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4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95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2133600" cy="228600"/>
          </a:xfrm>
        </p:spPr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2895600" cy="228600"/>
          </a:xfrm>
        </p:spPr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  <a:endParaRPr lang="en-US" dirty="0" smtClean="0">
              <a:solidFill>
                <a:srgbClr val="B6B491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3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5512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dirty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/>
          </p:nvPr>
        </p:nvSpPr>
        <p:spPr>
          <a:xfrm>
            <a:off x="1371600" y="3352800"/>
            <a:ext cx="6400800" cy="1752600"/>
          </a:xfrm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163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</a:p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152400" y="1295400"/>
            <a:ext cx="87630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684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</a:p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197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410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2133600" cy="228600"/>
          </a:xfrm>
        </p:spPr>
        <p:txBody>
          <a:bodyPr/>
          <a:lstStyle/>
          <a:p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2895600" cy="228600"/>
          </a:xfrm>
        </p:spPr>
        <p:txBody>
          <a:bodyPr/>
          <a:lstStyle/>
          <a:p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  <a:endParaRPr lang="en-US" dirty="0" smtClean="0">
              <a:solidFill>
                <a:srgbClr val="B6B491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fld id="{ABD1BDB2-A8AF-46F0-BC13-BE8C719AECDB}" type="slidenum">
              <a:rPr lang="en-US" smtClean="0">
                <a:solidFill>
                  <a:srgbClr val="B6B491"/>
                </a:solidFill>
              </a:rPr>
              <a:pPr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7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8114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173132C3-466D-EB4C-A942-AD4AB1C0C7A2}" type="datetimeFigureOut">
              <a:rPr lang="en-US" smtClean="0"/>
              <a:t>01/05/17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CE7E94FF-7BF1-494A-9722-638A8AFA7F4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399"/>
            <a:ext cx="82296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9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epcc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43" y="5989464"/>
            <a:ext cx="1931719" cy="627038"/>
          </a:xfrm>
          <a:prstGeom prst="rect">
            <a:avLst/>
          </a:prstGeom>
        </p:spPr>
      </p:pic>
      <p:pic>
        <p:nvPicPr>
          <p:cNvPr id="11" name="Picture 10" descr="uoe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68" y="5902300"/>
            <a:ext cx="786898" cy="786898"/>
          </a:xfrm>
          <a:prstGeom prst="rect">
            <a:avLst/>
          </a:prstGeom>
        </p:spPr>
      </p:pic>
      <p:pic>
        <p:nvPicPr>
          <p:cNvPr id="8" name="Picture 7" descr="archer_logo_larg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" y="5795798"/>
            <a:ext cx="2716666" cy="89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cissell\Desktop\corner.e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26" y="1"/>
            <a:ext cx="217157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jcissell\Desktop\csa.em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324600"/>
            <a:ext cx="8343900" cy="36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838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763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 defTabSz="914400"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  <a:endParaRPr lang="en-US" dirty="0" smtClean="0">
              <a:solidFill>
                <a:srgbClr val="B6B49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fld id="{ABD1BDB2-A8AF-46F0-BC13-BE8C719AECDB}" type="slidenum">
              <a:rPr lang="en-US" smtClean="0">
                <a:solidFill>
                  <a:srgbClr val="B6B491"/>
                </a:solidFill>
              </a:rPr>
              <a:pPr defTabSz="9144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9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cissell\Desktop\corner.e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26" y="1"/>
            <a:ext cx="217157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jcissell\Desktop\csa.em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324600"/>
            <a:ext cx="8343900" cy="36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838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763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fld id="{85A6D2EB-8B2C-4E47-8D7E-1C3BA1DBF236}" type="datetimeFigureOut">
              <a:rPr lang="en-US" smtClean="0">
                <a:solidFill>
                  <a:srgbClr val="B6B491"/>
                </a:solidFill>
              </a:rPr>
              <a:pPr defTabSz="914400"/>
              <a:t>01/05/17</a:t>
            </a:fld>
            <a:endParaRPr lang="en-US" dirty="0">
              <a:solidFill>
                <a:srgbClr val="B6B49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r>
              <a:rPr lang="en-US" smtClean="0">
                <a:solidFill>
                  <a:srgbClr val="B6B491"/>
                </a:solidFill>
              </a:rPr>
              <a:t>Cray User Group – Stuttgart - 2012</a:t>
            </a:r>
            <a:endParaRPr lang="en-US" dirty="0" smtClean="0">
              <a:solidFill>
                <a:srgbClr val="B6B49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6"/>
                </a:solidFill>
                <a:latin typeface="Century Gothic" pitchFamily="34" charset="0"/>
              </a:defRPr>
            </a:lvl1pPr>
          </a:lstStyle>
          <a:p>
            <a:pPr defTabSz="914400"/>
            <a:fld id="{ABD1BDB2-A8AF-46F0-BC13-BE8C719AECDB}" type="slidenum">
              <a:rPr lang="en-US" smtClean="0">
                <a:solidFill>
                  <a:srgbClr val="B6B491"/>
                </a:solidFill>
              </a:rPr>
              <a:pPr defTabSz="9144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.bethune@epcc.ed.ac.u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cher.ac.uk/document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er.ac.uk/community/consortia/" TargetMode="External"/><Relationship Id="rId4" Type="http://schemas.openxmlformats.org/officeDocument/2006/relationships/hyperlink" Target="https://www.archer.ac.uk/training/online/driving_test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er.ac.uk/access/" TargetMode="External"/><Relationship Id="rId4" Type="http://schemas.openxmlformats.org/officeDocument/2006/relationships/hyperlink" Target="https://www.epsrc.ac.uk/funding/calls/rapaccessarcherspring2017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hyperlink" Target="http://www.archer.ac.uk/saf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www.archer.ac.uk/community/consortia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www.archer.ac.uk/documentation/softwar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www.archer.ac.uk/trainin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cher.ac.uk/community/eCS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deed.en_US" TargetMode="Externa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hyperlink" Target="http://www.cirrus.ac.u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cher.ac.uk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cher.ac.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815" y="1376630"/>
            <a:ext cx="8569103" cy="1927225"/>
          </a:xfrm>
        </p:spPr>
        <p:txBody>
          <a:bodyPr/>
          <a:lstStyle/>
          <a:p>
            <a:pPr algn="ctr"/>
            <a:r>
              <a:rPr lang="en-US" dirty="0" smtClean="0"/>
              <a:t>ARCHER: UK National</a:t>
            </a:r>
            <a:br>
              <a:rPr lang="en-US" dirty="0" smtClean="0"/>
            </a:br>
            <a:r>
              <a:rPr lang="en-US" dirty="0" smtClean="0"/>
              <a:t>HPC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0200" y="3510230"/>
            <a:ext cx="6400800" cy="130465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Nottingham HPC User Conference 2017</a:t>
            </a:r>
          </a:p>
          <a:p>
            <a:pPr algn="ctr"/>
            <a:r>
              <a:rPr lang="en-US" dirty="0" smtClean="0"/>
              <a:t>Iain </a:t>
            </a:r>
            <a:r>
              <a:rPr lang="en-US" dirty="0" smtClean="0"/>
              <a:t>Bethune</a:t>
            </a:r>
          </a:p>
          <a:p>
            <a:pPr algn="ctr"/>
            <a:r>
              <a:rPr lang="en-US" dirty="0" smtClean="0">
                <a:hlinkClick r:id="rId2"/>
              </a:rPr>
              <a:t>i.bethune</a:t>
            </a:r>
            <a:r>
              <a:rPr lang="en-US" dirty="0" smtClean="0">
                <a:hlinkClick r:id="rId2"/>
              </a:rPr>
              <a:t>@</a:t>
            </a:r>
            <a:r>
              <a:rPr lang="en-US" dirty="0" smtClean="0">
                <a:hlinkClick r:id="rId2"/>
              </a:rPr>
              <a:t>epcc.ed.ac.uk</a:t>
            </a:r>
            <a:r>
              <a:rPr lang="en-US" dirty="0" smtClean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iainbethune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761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ARCHER Hardware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5407446" cy="46158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Pre/post-processing (PP) nodes</a:t>
            </a:r>
          </a:p>
          <a:p>
            <a:pPr lvl="1" eaLnBrk="1" hangingPunct="1"/>
            <a:r>
              <a:rPr lang="en-GB" dirty="0" smtClean="0"/>
              <a:t>2 nodes</a:t>
            </a:r>
          </a:p>
          <a:p>
            <a:pPr lvl="1" eaLnBrk="1" hangingPunct="1"/>
            <a:r>
              <a:rPr lang="en-GB" dirty="0" smtClean="0"/>
              <a:t>40 Intel </a:t>
            </a:r>
            <a:r>
              <a:rPr lang="en-GB" dirty="0" err="1" smtClean="0"/>
              <a:t>Westmere</a:t>
            </a:r>
            <a:r>
              <a:rPr lang="en-GB" dirty="0" smtClean="0"/>
              <a:t> cores per node</a:t>
            </a:r>
          </a:p>
          <a:p>
            <a:pPr lvl="1" eaLnBrk="1" hangingPunct="1"/>
            <a:r>
              <a:rPr lang="en-GB" dirty="0" smtClean="0"/>
              <a:t>1 TB memory per node</a:t>
            </a:r>
          </a:p>
          <a:p>
            <a:pPr lvl="1" eaLnBrk="1" hangingPunct="1"/>
            <a:r>
              <a:rPr lang="en-GB" dirty="0" smtClean="0"/>
              <a:t>Access to Lustre file system and RDF</a:t>
            </a:r>
          </a:p>
          <a:p>
            <a:pPr lvl="1" eaLnBrk="1" hangingPunct="1"/>
            <a:endParaRPr lang="en-GB" dirty="0"/>
          </a:p>
          <a:p>
            <a:r>
              <a:rPr lang="en-GB" dirty="0" smtClean="0"/>
              <a:t>Data Analytic Cluster (DAC)</a:t>
            </a:r>
          </a:p>
          <a:p>
            <a:pPr lvl="1"/>
            <a:r>
              <a:rPr lang="en-GB" dirty="0" smtClean="0"/>
              <a:t>12 compute nodes (20 Ivy Bridge cores, 128 GB memory)</a:t>
            </a:r>
          </a:p>
          <a:p>
            <a:pPr lvl="1"/>
            <a:r>
              <a:rPr lang="en-GB" dirty="0" smtClean="0"/>
              <a:t>2 high-memory nodes (40 </a:t>
            </a:r>
            <a:r>
              <a:rPr lang="en-GB" dirty="0" err="1" smtClean="0"/>
              <a:t>Westmere</a:t>
            </a:r>
            <a:r>
              <a:rPr lang="en-GB" dirty="0" smtClean="0"/>
              <a:t> cores, 2 TB memory)</a:t>
            </a:r>
          </a:p>
          <a:p>
            <a:pPr lvl="1"/>
            <a:r>
              <a:rPr lang="en-GB" dirty="0" smtClean="0"/>
              <a:t>High-bandwidth connectivity to RDF storage</a:t>
            </a:r>
          </a:p>
          <a:p>
            <a:pPr lvl="1" eaLnBrk="1" hangingPunct="1"/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58" y="841269"/>
            <a:ext cx="3435892" cy="2432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5958" y="3312273"/>
            <a:ext cx="343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1200" dirty="0" smtClean="0">
                <a:solidFill>
                  <a:srgbClr val="D2533C"/>
                </a:solidFill>
              </a:rPr>
              <a:t>Image: Gordon Fraser, </a:t>
            </a:r>
            <a:r>
              <a:rPr lang="en-US" sz="1200" kern="1200" dirty="0" err="1" smtClean="0">
                <a:solidFill>
                  <a:srgbClr val="D2533C"/>
                </a:solidFill>
              </a:rPr>
              <a:t>www.scotsman.com</a:t>
            </a:r>
            <a:endParaRPr lang="en-US" sz="1200" kern="1200" dirty="0">
              <a:solidFill>
                <a:srgbClr val="D2533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57" y="3795134"/>
            <a:ext cx="2977127" cy="1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42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ARCHER Software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8399512" cy="4615871"/>
          </a:xfrm>
        </p:spPr>
        <p:txBody>
          <a:bodyPr>
            <a:normAutofit/>
          </a:bodyPr>
          <a:lstStyle/>
          <a:p>
            <a:r>
              <a:rPr lang="en-GB" dirty="0" smtClean="0"/>
              <a:t>Fully-featured Cray Programming Environment</a:t>
            </a:r>
          </a:p>
          <a:p>
            <a:pPr lvl="1"/>
            <a:r>
              <a:rPr lang="en-GB" dirty="0" smtClean="0"/>
              <a:t>Cray, Intel and GNU compiler suites</a:t>
            </a:r>
          </a:p>
          <a:p>
            <a:pPr lvl="1"/>
            <a:r>
              <a:rPr lang="en-GB" dirty="0" smtClean="0"/>
              <a:t>Cray MPI &amp; </a:t>
            </a:r>
            <a:r>
              <a:rPr lang="en-GB" dirty="0" err="1" smtClean="0"/>
              <a:t>Libsci</a:t>
            </a:r>
            <a:r>
              <a:rPr lang="en-GB" dirty="0" smtClean="0"/>
              <a:t> libraries</a:t>
            </a:r>
          </a:p>
          <a:p>
            <a:pPr lvl="1"/>
            <a:r>
              <a:rPr lang="en-GB" dirty="0" smtClean="0"/>
              <a:t>Many popular scientific libraries:</a:t>
            </a:r>
          </a:p>
          <a:p>
            <a:pPr lvl="2"/>
            <a:r>
              <a:rPr lang="en-GB" dirty="0" err="1" smtClean="0"/>
              <a:t>PETSc</a:t>
            </a:r>
            <a:r>
              <a:rPr lang="en-GB" dirty="0" smtClean="0"/>
              <a:t>, HDF5 &amp; </a:t>
            </a:r>
            <a:r>
              <a:rPr lang="en-GB" dirty="0" err="1" smtClean="0"/>
              <a:t>NetCDF</a:t>
            </a:r>
            <a:r>
              <a:rPr lang="en-GB" dirty="0" smtClean="0"/>
              <a:t>, FFTW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Python</a:t>
            </a:r>
          </a:p>
          <a:p>
            <a:pPr lvl="2"/>
            <a:r>
              <a:rPr lang="en-GB" dirty="0" smtClean="0"/>
              <a:t>‘Native’ distribution (MPI4Py, </a:t>
            </a:r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en-GB" dirty="0" smtClean="0"/>
              <a:t> available</a:t>
            </a:r>
            <a:r>
              <a:rPr lang="mr-IN" dirty="0" smtClean="0"/>
              <a:t>…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Anaconda distributions</a:t>
            </a:r>
          </a:p>
          <a:p>
            <a:pPr lvl="2"/>
            <a:r>
              <a:rPr lang="en-GB" dirty="0" smtClean="0"/>
              <a:t>Customisable with Virtual Environments</a:t>
            </a:r>
          </a:p>
          <a:p>
            <a:pPr lvl="1"/>
            <a:r>
              <a:rPr lang="en-GB" dirty="0" smtClean="0"/>
              <a:t>Debuggers and performance analysis </a:t>
            </a:r>
            <a:r>
              <a:rPr lang="en-GB" dirty="0" smtClean="0"/>
              <a:t>tools</a:t>
            </a:r>
          </a:p>
          <a:p>
            <a:pPr lvl="2"/>
            <a:r>
              <a:rPr lang="en-GB" dirty="0" err="1" smtClean="0"/>
              <a:t>Allinea</a:t>
            </a:r>
            <a:r>
              <a:rPr lang="en-GB" dirty="0" smtClean="0"/>
              <a:t> DDT</a:t>
            </a:r>
          </a:p>
          <a:p>
            <a:pPr lvl="2"/>
            <a:r>
              <a:rPr lang="en-GB" dirty="0" smtClean="0"/>
              <a:t>Cray Performance Analysis Toolkit</a:t>
            </a:r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 smtClean="0"/>
          </a:p>
          <a:p>
            <a:pPr lvl="1" eaLnBrk="1" hangingPunct="1"/>
            <a:endParaRPr lang="en-GB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85402" y="2398429"/>
            <a:ext cx="443139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Find out more at: </a:t>
            </a:r>
            <a:r>
              <a:rPr lang="en-GB" dirty="0">
                <a:hlinkClick r:id="rId2"/>
              </a:rPr>
              <a:t>https://www.archer.ac.uk/documentation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279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Routes to access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8"/>
            <a:ext cx="8698234" cy="367240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Access via Scientific consortia</a:t>
            </a:r>
          </a:p>
          <a:p>
            <a:pPr lvl="1"/>
            <a:r>
              <a:rPr lang="en-GB" dirty="0" smtClean="0"/>
              <a:t>Significant resources pre-allocated to EPSRC &amp; NERC consortia:</a:t>
            </a:r>
          </a:p>
          <a:p>
            <a:pPr lvl="2"/>
            <a:r>
              <a:rPr lang="en-GB" dirty="0" smtClean="0"/>
              <a:t>Materials Chemistry Consortium</a:t>
            </a:r>
          </a:p>
          <a:p>
            <a:pPr lvl="2"/>
            <a:r>
              <a:rPr lang="en-GB" dirty="0" smtClean="0"/>
              <a:t>UK Turbulence Consortium</a:t>
            </a:r>
          </a:p>
          <a:p>
            <a:pPr lvl="2"/>
            <a:r>
              <a:rPr lang="en-GB" dirty="0" smtClean="0"/>
              <a:t>HEC </a:t>
            </a:r>
            <a:r>
              <a:rPr lang="en-GB" dirty="0" err="1" smtClean="0"/>
              <a:t>Biomolecular</a:t>
            </a:r>
            <a:r>
              <a:rPr lang="en-GB" dirty="0" smtClean="0"/>
              <a:t> </a:t>
            </a:r>
            <a:r>
              <a:rPr lang="en-GB" dirty="0"/>
              <a:t>Simulation </a:t>
            </a:r>
            <a:r>
              <a:rPr lang="en-GB" dirty="0" smtClean="0"/>
              <a:t>Consortium</a:t>
            </a:r>
          </a:p>
          <a:p>
            <a:pPr lvl="2"/>
            <a:r>
              <a:rPr lang="en-GB" dirty="0" smtClean="0"/>
              <a:t>Oceanography</a:t>
            </a:r>
          </a:p>
          <a:p>
            <a:pPr lvl="2"/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Access via ARCHER Driving Test</a:t>
            </a:r>
          </a:p>
          <a:p>
            <a:pPr lvl="1"/>
            <a:r>
              <a:rPr lang="en-GB" dirty="0" smtClean="0"/>
              <a:t>Small amount of compute time (1200 </a:t>
            </a:r>
            <a:r>
              <a:rPr lang="en-GB" dirty="0" err="1" smtClean="0"/>
              <a:t>kAUs</a:t>
            </a:r>
            <a:r>
              <a:rPr lang="en-GB" dirty="0" smtClean="0"/>
              <a:t>) </a:t>
            </a:r>
            <a:r>
              <a:rPr lang="en-GB" dirty="0" smtClean="0"/>
              <a:t>for 12 months</a:t>
            </a:r>
          </a:p>
          <a:p>
            <a:pPr lvl="1"/>
            <a:r>
              <a:rPr lang="en-GB" dirty="0" smtClean="0"/>
              <a:t>Suitable for new users to ARCHER</a:t>
            </a:r>
          </a:p>
          <a:p>
            <a:pPr lvl="1"/>
            <a:r>
              <a:rPr lang="en-GB" dirty="0" smtClean="0"/>
              <a:t>Online training material and multiple-choice assessment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256461" y="3006974"/>
            <a:ext cx="559538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See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://www.archer.ac.uk/community/consortia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23075" y="5013176"/>
            <a:ext cx="632877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4"/>
              </a:rPr>
              <a:t>https://www.archer.ac.uk/training/online/</a:t>
            </a:r>
            <a:r>
              <a:rPr lang="en-GB" dirty="0" smtClean="0">
                <a:hlinkClick r:id="rId4"/>
              </a:rPr>
              <a:t>driving_test.php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757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Routes to access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8"/>
            <a:ext cx="8698234" cy="4682774"/>
          </a:xfrm>
        </p:spPr>
        <p:txBody>
          <a:bodyPr>
            <a:normAutofit/>
          </a:bodyPr>
          <a:lstStyle/>
          <a:p>
            <a:r>
              <a:rPr lang="en-GB" dirty="0" smtClean="0"/>
              <a:t>Access via EPSRC &amp; NERC Grants</a:t>
            </a:r>
          </a:p>
          <a:p>
            <a:pPr lvl="1"/>
            <a:r>
              <a:rPr lang="en-GB" dirty="0" smtClean="0"/>
              <a:t>ARCHER time may be included in research grant applications / fellowships etc.</a:t>
            </a:r>
          </a:p>
          <a:p>
            <a:pPr lvl="1"/>
            <a:r>
              <a:rPr lang="en-GB" dirty="0" smtClean="0"/>
              <a:t>Need to complete an ARCHER Technical Assessment (TA), which is submitted along with your application</a:t>
            </a:r>
          </a:p>
          <a:p>
            <a:pPr lvl="2"/>
            <a:r>
              <a:rPr lang="en-GB" dirty="0" smtClean="0"/>
              <a:t>10 days turnaround </a:t>
            </a:r>
          </a:p>
          <a:p>
            <a:r>
              <a:rPr lang="en-GB" dirty="0" smtClean="0"/>
              <a:t>Access via ARCHER Calls (EPSRC only)</a:t>
            </a:r>
          </a:p>
          <a:p>
            <a:pPr lvl="1"/>
            <a:r>
              <a:rPr lang="en-GB" dirty="0" smtClean="0"/>
              <a:t>ARCHER Resource allocation panel (RAP)</a:t>
            </a:r>
            <a:endParaRPr lang="en-GB" dirty="0"/>
          </a:p>
          <a:p>
            <a:pPr lvl="1"/>
            <a:r>
              <a:rPr lang="en-GB" dirty="0" smtClean="0"/>
              <a:t>Significant amounts of compute resource (&gt;1 MAUs, 1 year)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‘Instant Access’ for small projects (&lt; 1.2 </a:t>
            </a:r>
            <a:r>
              <a:rPr lang="en-GB" dirty="0" smtClean="0"/>
              <a:t>MAUs, </a:t>
            </a:r>
            <a:r>
              <a:rPr lang="en-GB" dirty="0" smtClean="0"/>
              <a:t>6 months)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256462" y="3140157"/>
            <a:ext cx="403814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3"/>
              </a:rPr>
              <a:t>https://www.archer.ac.uk/access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9430" y="4690010"/>
            <a:ext cx="690242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Current call closes 25</a:t>
            </a:r>
            <a:r>
              <a:rPr lang="en-GB" baseline="30000" dirty="0" smtClean="0"/>
              <a:t>th</a:t>
            </a:r>
            <a:r>
              <a:rPr lang="en-GB" dirty="0" smtClean="0"/>
              <a:t> May 2017: </a:t>
            </a:r>
            <a:r>
              <a:rPr lang="en-GB" dirty="0">
                <a:hlinkClick r:id="rId4"/>
              </a:rPr>
              <a:t>https://www.epsrc.ac.uk/funding/calls/rapaccessarcherspring2017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755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785" y="326784"/>
            <a:ext cx="8229600" cy="948401"/>
          </a:xfrm>
        </p:spPr>
        <p:txBody>
          <a:bodyPr/>
          <a:lstStyle/>
          <a:p>
            <a:r>
              <a:rPr lang="en-US" dirty="0" smtClean="0"/>
              <a:t>CSE Support</a:t>
            </a:r>
            <a:endParaRPr lang="en-US" dirty="0"/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" y="2129631"/>
            <a:ext cx="15970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3513931"/>
            <a:ext cx="1631950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94707" y="3794918"/>
            <a:ext cx="6840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dirty="0"/>
              <a:t>Phone: +44 (0)131 650 5000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294707" y="1399381"/>
            <a:ext cx="7102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hlinkClick r:id="rId4"/>
              </a:rPr>
              <a:t>https</a:t>
            </a:r>
            <a:r>
              <a:rPr lang="en-GB" altLang="en-US" sz="3600" dirty="0">
                <a:hlinkClick r:id="rId4"/>
              </a:rPr>
              <a:t>://www.archer.ac.uk/safe</a:t>
            </a:r>
            <a:endParaRPr lang="en-GB" altLang="en-US" sz="3600" dirty="0"/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2326457" y="2498725"/>
            <a:ext cx="68087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dirty="0"/>
              <a:t>Email: support@archer.ac.uk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166191" y="5051426"/>
            <a:ext cx="8410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**Support 0830-1800 Mon-Fri excluding UK Bank Holidays**</a:t>
            </a:r>
          </a:p>
        </p:txBody>
      </p:sp>
      <p:pic>
        <p:nvPicPr>
          <p:cNvPr id="1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9381"/>
            <a:ext cx="14970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66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CSE Support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8"/>
            <a:ext cx="8698234" cy="4682774"/>
          </a:xfrm>
        </p:spPr>
        <p:txBody>
          <a:bodyPr>
            <a:normAutofit/>
          </a:bodyPr>
          <a:lstStyle/>
          <a:p>
            <a:r>
              <a:rPr lang="en-GB" dirty="0" smtClean="0"/>
              <a:t>‘In-depth’ support</a:t>
            </a:r>
          </a:p>
          <a:p>
            <a:pPr lvl="1"/>
            <a:r>
              <a:rPr lang="en-GB" dirty="0" smtClean="0"/>
              <a:t>Porting &amp; debugging codes</a:t>
            </a:r>
          </a:p>
          <a:p>
            <a:pPr lvl="1"/>
            <a:r>
              <a:rPr lang="en-GB" dirty="0" smtClean="0"/>
              <a:t>Software development support</a:t>
            </a:r>
          </a:p>
          <a:p>
            <a:pPr lvl="1"/>
            <a:r>
              <a:rPr lang="en-GB" dirty="0" smtClean="0"/>
              <a:t>Performance optimisation advice</a:t>
            </a:r>
          </a:p>
          <a:p>
            <a:pPr lvl="1"/>
            <a:r>
              <a:rPr lang="en-GB" dirty="0" smtClean="0"/>
              <a:t>Support for centrally installed software packages</a:t>
            </a:r>
          </a:p>
          <a:p>
            <a:pPr lvl="1"/>
            <a:r>
              <a:rPr lang="en-GB" dirty="0" smtClean="0"/>
              <a:t>ARCHER / HPC ‘Gurus’</a:t>
            </a:r>
          </a:p>
          <a:p>
            <a:pPr lvl="1"/>
            <a:endParaRPr lang="en-GB" dirty="0"/>
          </a:p>
          <a:p>
            <a:r>
              <a:rPr lang="en-GB" dirty="0" smtClean="0"/>
              <a:t>Consortium contacts</a:t>
            </a:r>
          </a:p>
          <a:p>
            <a:pPr lvl="1"/>
            <a:r>
              <a:rPr lang="en-GB" dirty="0" smtClean="0"/>
              <a:t>Liaison between ARCHER service and scientific consortia</a:t>
            </a:r>
          </a:p>
          <a:p>
            <a:pPr lvl="1"/>
            <a:r>
              <a:rPr lang="en-GB" dirty="0" smtClean="0"/>
              <a:t>Understanding of key codes, methods &amp; workflows</a:t>
            </a:r>
          </a:p>
          <a:p>
            <a:pPr lvl="1"/>
            <a:r>
              <a:rPr lang="en-GB" dirty="0" smtClean="0"/>
              <a:t>Provide tips, training, one-to-one support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4" r="74938"/>
          <a:stretch/>
        </p:blipFill>
        <p:spPr>
          <a:xfrm>
            <a:off x="6679510" y="476672"/>
            <a:ext cx="2172340" cy="37549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56461" y="5495332"/>
            <a:ext cx="559538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See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://www.archer.ac.uk/community/consortia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79510" y="3955846"/>
            <a:ext cx="201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1200" dirty="0" smtClean="0">
                <a:solidFill>
                  <a:srgbClr val="D2533C"/>
                </a:solidFill>
              </a:rPr>
              <a:t>Image: Jorge </a:t>
            </a:r>
            <a:r>
              <a:rPr lang="en-US" sz="1200" dirty="0" smtClean="0">
                <a:solidFill>
                  <a:srgbClr val="D2533C"/>
                </a:solidFill>
              </a:rPr>
              <a:t>Cham, </a:t>
            </a:r>
            <a:r>
              <a:rPr lang="en-US" sz="1200" dirty="0" err="1" smtClean="0">
                <a:solidFill>
                  <a:srgbClr val="D2533C"/>
                </a:solidFill>
              </a:rPr>
              <a:t>www.phdcomics.com</a:t>
            </a:r>
            <a:endParaRPr lang="en-US" sz="1200" kern="1200" dirty="0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372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h-hfx-ar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35" y="3348585"/>
            <a:ext cx="3277104" cy="2457828"/>
          </a:xfrm>
          <a:prstGeom prst="rect">
            <a:avLst/>
          </a:prstGeom>
        </p:spPr>
      </p:pic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CSE Support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8"/>
            <a:ext cx="8698234" cy="4682774"/>
          </a:xfrm>
        </p:spPr>
        <p:txBody>
          <a:bodyPr>
            <a:normAutofit/>
          </a:bodyPr>
          <a:lstStyle/>
          <a:p>
            <a:r>
              <a:rPr lang="en-GB" dirty="0" smtClean="0"/>
              <a:t>Scientific Software Packages</a:t>
            </a:r>
          </a:p>
          <a:p>
            <a:pPr lvl="1"/>
            <a:r>
              <a:rPr lang="en-GB" dirty="0" smtClean="0"/>
              <a:t>Relatively few users bring their own code to ARCHER</a:t>
            </a:r>
          </a:p>
          <a:p>
            <a:pPr lvl="1"/>
            <a:r>
              <a:rPr lang="en-GB" dirty="0" smtClean="0"/>
              <a:t>40+ popular packages are pre-installed</a:t>
            </a:r>
          </a:p>
          <a:p>
            <a:pPr lvl="2"/>
            <a:r>
              <a:rPr lang="en-GB" dirty="0" smtClean="0"/>
              <a:t>Optimised &amp; tested</a:t>
            </a:r>
          </a:p>
          <a:p>
            <a:pPr lvl="1"/>
            <a:r>
              <a:rPr lang="en-GB" dirty="0" smtClean="0"/>
              <a:t>E.g. VASP, GROMACS, CP2K, </a:t>
            </a:r>
            <a:r>
              <a:rPr lang="en-GB" dirty="0" err="1" smtClean="0"/>
              <a:t>OpenFOAM</a:t>
            </a:r>
            <a:r>
              <a:rPr lang="en-GB" dirty="0" smtClean="0"/>
              <a:t>, </a:t>
            </a:r>
            <a:r>
              <a:rPr lang="en-GB" dirty="0" err="1" smtClean="0"/>
              <a:t>Code_Saturne</a:t>
            </a:r>
            <a:r>
              <a:rPr lang="en-GB" dirty="0" smtClean="0"/>
              <a:t>, </a:t>
            </a:r>
            <a:r>
              <a:rPr lang="en-GB" dirty="0" err="1" smtClean="0"/>
              <a:t>FEniCS</a:t>
            </a:r>
            <a:r>
              <a:rPr lang="en-GB" dirty="0" smtClean="0"/>
              <a:t>, </a:t>
            </a:r>
            <a:r>
              <a:rPr lang="en-GB" dirty="0" err="1" smtClean="0"/>
              <a:t>Paraview</a:t>
            </a:r>
            <a:r>
              <a:rPr lang="mr-IN" dirty="0" smtClean="0"/>
              <a:t>…</a:t>
            </a:r>
            <a:endParaRPr lang="en-GB" dirty="0" smtClean="0"/>
          </a:p>
          <a:p>
            <a:pPr lvl="2"/>
            <a:r>
              <a:rPr lang="en-GB" dirty="0" smtClean="0"/>
              <a:t>License restrictions apply to some packages</a:t>
            </a:r>
          </a:p>
          <a:p>
            <a:pPr lvl="1"/>
            <a:r>
              <a:rPr lang="en-GB" dirty="0" smtClean="0"/>
              <a:t>Documentation, benchmark performance, </a:t>
            </a:r>
            <a:r>
              <a:rPr lang="en-GB" dirty="0" smtClean="0"/>
              <a:t>scripts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Often as easy as:  </a:t>
            </a:r>
            <a:r>
              <a:rPr lang="en-GB" dirty="0" smtClean="0">
                <a:latin typeface="Courier New"/>
                <a:cs typeface="Courier New"/>
              </a:rPr>
              <a:t>module load cp2k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5" name="Rectangle 4"/>
          <p:cNvSpPr/>
          <p:nvPr/>
        </p:nvSpPr>
        <p:spPr>
          <a:xfrm>
            <a:off x="323528" y="4766033"/>
            <a:ext cx="58875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3"/>
              </a:rPr>
              <a:t>https://www.archer.ac.uk/documentation/software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508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1 at 22.49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87" y="2516224"/>
            <a:ext cx="3408413" cy="3273694"/>
          </a:xfrm>
          <a:prstGeom prst="rect">
            <a:avLst/>
          </a:prstGeom>
        </p:spPr>
      </p:pic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Training</a:t>
            </a:r>
            <a:endParaRPr lang="en-GB" dirty="0" smtClean="0"/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8399512" cy="46158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Extensive training programme</a:t>
            </a:r>
            <a:endParaRPr lang="en-GB" dirty="0" smtClean="0"/>
          </a:p>
          <a:p>
            <a:pPr lvl="1"/>
            <a:r>
              <a:rPr lang="en-GB" dirty="0" smtClean="0"/>
              <a:t>Mix of online and classroom courses</a:t>
            </a:r>
          </a:p>
          <a:p>
            <a:pPr lvl="1"/>
            <a:r>
              <a:rPr lang="en-GB" dirty="0" smtClean="0"/>
              <a:t>Not just for existing ARCHER users (free to all academics)</a:t>
            </a:r>
          </a:p>
          <a:p>
            <a:pPr lvl="1"/>
            <a:endParaRPr lang="en-GB" dirty="0"/>
          </a:p>
          <a:p>
            <a:r>
              <a:rPr lang="en-GB" dirty="0" smtClean="0"/>
              <a:t>Courses</a:t>
            </a:r>
          </a:p>
          <a:p>
            <a:pPr lvl="1"/>
            <a:r>
              <a:rPr lang="en-GB" dirty="0" smtClean="0"/>
              <a:t>Range of venues around the UK</a:t>
            </a:r>
          </a:p>
          <a:p>
            <a:pPr lvl="1"/>
            <a:r>
              <a:rPr lang="en-GB" dirty="0" smtClean="0"/>
              <a:t>Mixture of introductory / intermediate / advanced</a:t>
            </a:r>
          </a:p>
          <a:p>
            <a:pPr lvl="1"/>
            <a:r>
              <a:rPr lang="en-GB" dirty="0" smtClean="0"/>
              <a:t>Courses for ‘users’ and ‘developers’</a:t>
            </a:r>
          </a:p>
          <a:p>
            <a:pPr lvl="1"/>
            <a:r>
              <a:rPr lang="en-GB" dirty="0" smtClean="0"/>
              <a:t>All material archived on the web!</a:t>
            </a:r>
          </a:p>
          <a:p>
            <a:pPr lvl="1"/>
            <a:endParaRPr lang="en-GB" dirty="0"/>
          </a:p>
          <a:p>
            <a:r>
              <a:rPr lang="en-GB" dirty="0" smtClean="0"/>
              <a:t>Virtual Tutorials / Webinars</a:t>
            </a:r>
          </a:p>
          <a:p>
            <a:pPr lvl="1"/>
            <a:r>
              <a:rPr lang="en-GB" dirty="0" smtClean="0"/>
              <a:t>3pm, Wednesdays</a:t>
            </a:r>
          </a:p>
          <a:p>
            <a:pPr lvl="1"/>
            <a:r>
              <a:rPr lang="en-GB" dirty="0" smtClean="0"/>
              <a:t>Presentation / live demos and Q&amp;A</a:t>
            </a:r>
          </a:p>
          <a:p>
            <a:pPr lvl="1"/>
            <a:endParaRPr lang="en-GB" dirty="0" smtClean="0"/>
          </a:p>
          <a:p>
            <a:pPr lvl="2"/>
            <a:endParaRPr lang="en-GB" dirty="0" smtClean="0"/>
          </a:p>
          <a:p>
            <a:pPr lvl="1" eaLnBrk="1" hangingPunct="1"/>
            <a:endParaRPr lang="en-GB" dirty="0" smtClean="0"/>
          </a:p>
        </p:txBody>
      </p:sp>
      <p:sp>
        <p:nvSpPr>
          <p:cNvPr id="5" name="Rectangle 4"/>
          <p:cNvSpPr/>
          <p:nvPr/>
        </p:nvSpPr>
        <p:spPr>
          <a:xfrm>
            <a:off x="4753093" y="1423909"/>
            <a:ext cx="409693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3"/>
              </a:rPr>
              <a:t>https://www.archer.ac.uk/training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635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Embedded CSE Funding</a:t>
            </a:r>
            <a:endParaRPr lang="en-GB" dirty="0" smtClean="0"/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8399512" cy="4615871"/>
          </a:xfrm>
        </p:spPr>
        <p:txBody>
          <a:bodyPr>
            <a:normAutofit/>
          </a:bodyPr>
          <a:lstStyle/>
          <a:p>
            <a:r>
              <a:rPr lang="en-GB" dirty="0" smtClean="0"/>
              <a:t>Regular calls for software development projects:</a:t>
            </a:r>
          </a:p>
          <a:p>
            <a:pPr lvl="1"/>
            <a:r>
              <a:rPr lang="en-GB" dirty="0" smtClean="0"/>
              <a:t>To sustain development of key applications on ARCHER</a:t>
            </a:r>
          </a:p>
          <a:p>
            <a:pPr lvl="1"/>
            <a:r>
              <a:rPr lang="en-US" dirty="0" smtClean="0"/>
              <a:t>To facilitate </a:t>
            </a:r>
            <a:r>
              <a:rPr lang="en-US" dirty="0"/>
              <a:t>efficient use of ARCHER resources through enhanced code performance/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Code porting/scale-up from Tier-2/3, bringing new communities </a:t>
            </a:r>
            <a:r>
              <a:rPr lang="en-US" dirty="0"/>
              <a:t>onto </a:t>
            </a:r>
            <a:r>
              <a:rPr lang="en-US" dirty="0" smtClean="0"/>
              <a:t>ARCHER</a:t>
            </a:r>
          </a:p>
          <a:p>
            <a:pPr lvl="1"/>
            <a:endParaRPr lang="en-US" dirty="0"/>
          </a:p>
          <a:p>
            <a:r>
              <a:rPr lang="en-US" dirty="0" smtClean="0"/>
              <a:t>3-12 person-months</a:t>
            </a:r>
          </a:p>
          <a:p>
            <a:pPr lvl="1"/>
            <a:r>
              <a:rPr lang="en-US" dirty="0" smtClean="0"/>
              <a:t>Effort provided by EPCC, Institutional RSEs, group members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Expect close interaction with ARCHER CSE team</a:t>
            </a:r>
          </a:p>
          <a:p>
            <a:pPr lvl="1"/>
            <a:endParaRPr lang="en-GB" dirty="0"/>
          </a:p>
          <a:p>
            <a:r>
              <a:rPr lang="en-GB" dirty="0" smtClean="0"/>
              <a:t>Calls 3 or 4 times per year</a:t>
            </a:r>
            <a:endParaRPr lang="en-US" dirty="0" smtClean="0"/>
          </a:p>
          <a:p>
            <a:pPr lvl="1"/>
            <a:endParaRPr lang="en-GB" dirty="0" smtClean="0"/>
          </a:p>
          <a:p>
            <a:pPr lvl="2"/>
            <a:endParaRPr lang="en-GB" dirty="0" smtClean="0"/>
          </a:p>
          <a:p>
            <a:pPr lvl="1" eaLnBrk="1" hangingPunct="1"/>
            <a:endParaRPr lang="en-GB" dirty="0" smtClean="0"/>
          </a:p>
        </p:txBody>
      </p:sp>
      <p:sp>
        <p:nvSpPr>
          <p:cNvPr id="5" name="Rectangle 4"/>
          <p:cNvSpPr/>
          <p:nvPr/>
        </p:nvSpPr>
        <p:spPr>
          <a:xfrm>
            <a:off x="3183391" y="3314460"/>
            <a:ext cx="525427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See </a:t>
            </a:r>
            <a:r>
              <a:rPr lang="en-GB" dirty="0">
                <a:hlinkClick r:id="rId2"/>
              </a:rPr>
              <a:t>https://www.archer.ac.uk/community/</a:t>
            </a:r>
            <a:r>
              <a:rPr lang="en-GB" dirty="0" smtClean="0">
                <a:hlinkClick r:id="rId2"/>
              </a:rPr>
              <a:t>eCSE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1990" y="5198886"/>
            <a:ext cx="356567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smtClean="0"/>
              <a:t>Current call closes on 9</a:t>
            </a:r>
            <a:r>
              <a:rPr lang="en-GB" baseline="30000" dirty="0" smtClean="0"/>
              <a:t>th</a:t>
            </a:r>
            <a:r>
              <a:rPr lang="en-GB" dirty="0" smtClean="0"/>
              <a:t> May</a:t>
            </a:r>
          </a:p>
          <a:p>
            <a:r>
              <a:rPr lang="en-GB" dirty="0" smtClean="0"/>
              <a:t>Next (final) call closes 12</a:t>
            </a:r>
            <a:r>
              <a:rPr lang="en-GB" baseline="30000" dirty="0" smtClean="0"/>
              <a:t>th</a:t>
            </a:r>
            <a:r>
              <a:rPr lang="en-GB" dirty="0" smtClean="0"/>
              <a:t> Sept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374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SE04-11-fox-sk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0" y="3176941"/>
            <a:ext cx="1752632" cy="1656237"/>
          </a:xfrm>
          <a:prstGeom prst="rect">
            <a:avLst/>
          </a:prstGeom>
        </p:spPr>
      </p:pic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Embedded CSE Funding</a:t>
            </a:r>
            <a:endParaRPr lang="en-GB" dirty="0" smtClean="0"/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8399512" cy="4615871"/>
          </a:xfrm>
        </p:spPr>
        <p:txBody>
          <a:bodyPr>
            <a:normAutofit/>
          </a:bodyPr>
          <a:lstStyle/>
          <a:p>
            <a:r>
              <a:rPr lang="en-GB" dirty="0" smtClean="0"/>
              <a:t>Some recent projects:</a:t>
            </a:r>
          </a:p>
          <a:p>
            <a:pPr lvl="1"/>
            <a:r>
              <a:rPr lang="en-GB" dirty="0" smtClean="0"/>
              <a:t>“Adding </a:t>
            </a:r>
            <a:r>
              <a:rPr lang="en-GB" dirty="0" err="1" smtClean="0"/>
              <a:t>Multiscale</a:t>
            </a:r>
            <a:r>
              <a:rPr lang="en-GB" dirty="0" smtClean="0"/>
              <a:t> Models of DNA to the LAMMPS Molecular Dynamics code”</a:t>
            </a:r>
          </a:p>
          <a:p>
            <a:pPr lvl="2"/>
            <a:r>
              <a:rPr lang="en-GB" dirty="0" smtClean="0"/>
              <a:t>12 PMs EPCC staff effort</a:t>
            </a:r>
          </a:p>
          <a:p>
            <a:pPr lvl="2"/>
            <a:r>
              <a:rPr lang="en-GB" dirty="0" smtClean="0"/>
              <a:t>New functionality</a:t>
            </a:r>
            <a:endParaRPr lang="en-US" dirty="0" smtClean="0"/>
          </a:p>
          <a:p>
            <a:pPr marL="274320" lvl="1" indent="0">
              <a:buNone/>
            </a:pPr>
            <a:endParaRPr lang="en-GB" dirty="0"/>
          </a:p>
          <a:p>
            <a:pPr lvl="1"/>
            <a:r>
              <a:rPr lang="en-GB" dirty="0" smtClean="0"/>
              <a:t>“VOX-FE: New functionality for new communities”</a:t>
            </a:r>
          </a:p>
          <a:p>
            <a:pPr lvl="2"/>
            <a:r>
              <a:rPr lang="en-GB" dirty="0" smtClean="0"/>
              <a:t>6 PMs Postdoc at Hull, 3 PMs EPCC</a:t>
            </a:r>
          </a:p>
          <a:p>
            <a:pPr lvl="2"/>
            <a:r>
              <a:rPr lang="en-GB" dirty="0" smtClean="0"/>
              <a:t>New GUI for model setup and analysis, improved load balancing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“Enabling HPC for tools for the analysis of single molecule ion channel currents”</a:t>
            </a:r>
          </a:p>
          <a:p>
            <a:pPr lvl="2"/>
            <a:r>
              <a:rPr lang="en-GB" dirty="0" smtClean="0"/>
              <a:t>12 PMs UCL RSE team, re-architected and parallelised for ARCHER</a:t>
            </a:r>
            <a:endParaRPr lang="en-GB" dirty="0" smtClean="0"/>
          </a:p>
          <a:p>
            <a:pPr lvl="2"/>
            <a:endParaRPr lang="en-GB" dirty="0" smtClean="0"/>
          </a:p>
          <a:p>
            <a:pPr lvl="1" eaLnBrk="1" hangingPunct="1"/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55" y="2043677"/>
            <a:ext cx="4127030" cy="15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68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this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1429"/>
            <a:ext cx="8229600" cy="343833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http://creativecommons.org/licenses/by-nc-sa/4.0/</a:t>
            </a:r>
            <a:r>
              <a:rPr lang="en-US" dirty="0" smtClean="0">
                <a:hlinkClick r:id="rId2"/>
              </a:rPr>
              <a:t>deed.en_US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 smtClean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 smtClean="0"/>
              <a:t>Note that this presentation contains images owned by others. Please seek their permission before reusing these images.</a:t>
            </a:r>
            <a:endParaRPr lang="en-US" sz="1600" dirty="0"/>
          </a:p>
        </p:txBody>
      </p:sp>
      <p:pic>
        <p:nvPicPr>
          <p:cNvPr id="5" name="Picture 4" descr="by-nc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1" y="1481799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Cirrus Tier-2</a:t>
            </a:r>
            <a:endParaRPr lang="en-GB" dirty="0" smtClean="0"/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7070866" cy="4615871"/>
          </a:xfrm>
        </p:spPr>
        <p:txBody>
          <a:bodyPr>
            <a:normAutofit/>
          </a:bodyPr>
          <a:lstStyle/>
          <a:p>
            <a:r>
              <a:rPr lang="en-GB" dirty="0" smtClean="0"/>
              <a:t>One of the new EPSRC Tier-2 Services</a:t>
            </a:r>
          </a:p>
          <a:p>
            <a:r>
              <a:rPr lang="en-GB" dirty="0" smtClean="0"/>
              <a:t>280 nodes</a:t>
            </a:r>
          </a:p>
          <a:p>
            <a:pPr lvl="1"/>
            <a:r>
              <a:rPr lang="en-GB" dirty="0" smtClean="0"/>
              <a:t>36 Intel </a:t>
            </a:r>
            <a:r>
              <a:rPr lang="en-GB" dirty="0" err="1" smtClean="0"/>
              <a:t>Broadwell</a:t>
            </a:r>
            <a:r>
              <a:rPr lang="en-GB" dirty="0" smtClean="0"/>
              <a:t> cores per node </a:t>
            </a: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/>
              <a:t>10,080 cores</a:t>
            </a:r>
          </a:p>
          <a:p>
            <a:pPr lvl="1"/>
            <a:r>
              <a:rPr lang="en-GB" dirty="0" smtClean="0"/>
              <a:t>128 GB memory per node (~3.5 GB per core)</a:t>
            </a:r>
          </a:p>
          <a:p>
            <a:r>
              <a:rPr lang="en-GB" dirty="0" smtClean="0"/>
              <a:t>30% EPCC</a:t>
            </a:r>
          </a:p>
          <a:p>
            <a:pPr lvl="1"/>
            <a:r>
              <a:rPr lang="en-GB" dirty="0" smtClean="0"/>
              <a:t>Industry &amp; research projects</a:t>
            </a:r>
          </a:p>
          <a:p>
            <a:r>
              <a:rPr lang="en-GB" dirty="0" smtClean="0"/>
              <a:t>70% EPSRC access</a:t>
            </a:r>
          </a:p>
          <a:p>
            <a:pPr lvl="1"/>
            <a:r>
              <a:rPr lang="en-GB" dirty="0" smtClean="0"/>
              <a:t>Instant Access </a:t>
            </a:r>
            <a:r>
              <a:rPr lang="mr-IN" dirty="0" smtClean="0"/>
              <a:t>–</a:t>
            </a:r>
            <a:r>
              <a:rPr lang="en-GB" dirty="0" smtClean="0"/>
              <a:t> 7,000 </a:t>
            </a:r>
            <a:r>
              <a:rPr lang="en-GB" dirty="0" err="1" smtClean="0"/>
              <a:t>CPUh</a:t>
            </a:r>
            <a:r>
              <a:rPr lang="en-GB" dirty="0" smtClean="0"/>
              <a:t> for 6 months</a:t>
            </a:r>
          </a:p>
          <a:p>
            <a:pPr lvl="1"/>
            <a:r>
              <a:rPr lang="en-GB" dirty="0" smtClean="0"/>
              <a:t>National Open Access </a:t>
            </a:r>
            <a:r>
              <a:rPr lang="mr-IN" dirty="0" smtClean="0"/>
              <a:t>–</a:t>
            </a:r>
            <a:r>
              <a:rPr lang="en-GB" dirty="0" smtClean="0"/>
              <a:t> TBC</a:t>
            </a:r>
          </a:p>
          <a:p>
            <a:pPr lvl="1"/>
            <a:r>
              <a:rPr lang="en-GB" dirty="0" smtClean="0"/>
              <a:t>EPSRC Grant Access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2"/>
            <a:endParaRPr lang="en-GB" dirty="0" smtClean="0"/>
          </a:p>
          <a:p>
            <a:pPr lvl="1" eaLnBrk="1" hangingPunct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60" y="2970681"/>
            <a:ext cx="3143844" cy="2038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3425" y="5009351"/>
            <a:ext cx="2891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hlinkClick r:id="rId3"/>
              </a:rPr>
              <a:t>www.cirrus.ac.uk</a:t>
            </a:r>
            <a:r>
              <a:rPr lang="en-GB" sz="2800" dirty="0" smtClean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64575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Summary</a:t>
            </a:r>
            <a:endParaRPr lang="en-GB" dirty="0" smtClean="0"/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8399512" cy="46158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ARCHER is the largest academic HPC resource in the UK</a:t>
            </a:r>
          </a:p>
          <a:p>
            <a:endParaRPr lang="en-GB" dirty="0"/>
          </a:p>
          <a:p>
            <a:r>
              <a:rPr lang="en-GB" dirty="0" smtClean="0"/>
              <a:t>Supports ‘capability’ jobs of up to 100,000s CPU cores</a:t>
            </a:r>
          </a:p>
          <a:p>
            <a:endParaRPr lang="en-GB" dirty="0"/>
          </a:p>
          <a:p>
            <a:r>
              <a:rPr lang="en-GB" dirty="0" smtClean="0"/>
              <a:t>Free access for EPSRC and NERC-remit research</a:t>
            </a:r>
          </a:p>
          <a:p>
            <a:endParaRPr lang="en-GB" dirty="0"/>
          </a:p>
          <a:p>
            <a:r>
              <a:rPr lang="en-GB" dirty="0" smtClean="0"/>
              <a:t>Extensive training, support and documentation available</a:t>
            </a:r>
          </a:p>
          <a:p>
            <a:endParaRPr lang="en-GB" dirty="0"/>
          </a:p>
          <a:p>
            <a:r>
              <a:rPr lang="en-GB" dirty="0" smtClean="0"/>
              <a:t>Funding for software development in support of research</a:t>
            </a:r>
          </a:p>
          <a:p>
            <a:endParaRPr lang="en-GB" dirty="0" smtClean="0"/>
          </a:p>
          <a:p>
            <a:pPr marL="0" indent="0" algn="ctr">
              <a:buNone/>
            </a:pPr>
            <a:r>
              <a:rPr lang="en-GB" sz="2800" dirty="0">
                <a:hlinkClick r:id="rId2"/>
              </a:rPr>
              <a:t>www.archer.ac.uk</a:t>
            </a:r>
            <a:r>
              <a:rPr lang="en-GB" sz="2800" dirty="0"/>
              <a:t> </a:t>
            </a:r>
          </a:p>
          <a:p>
            <a:endParaRPr lang="en-GB" dirty="0" smtClean="0"/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205140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685800" y="2614612"/>
            <a:ext cx="7848600" cy="323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Any questions</a:t>
            </a:r>
            <a:r>
              <a:rPr lang="en-GB" dirty="0" smtClean="0"/>
              <a:t>?</a:t>
            </a:r>
          </a:p>
          <a:p>
            <a:pPr algn="ctr"/>
            <a:endParaRPr lang="en-GB" dirty="0"/>
          </a:p>
          <a:p>
            <a:pPr algn="ctr"/>
            <a:r>
              <a:rPr lang="en-GB" altLang="en-US" sz="2800" dirty="0" err="1">
                <a:solidFill>
                  <a:schemeClr val="tx1"/>
                </a:solidFill>
              </a:rPr>
              <a:t>support@archer.ac.uk</a:t>
            </a:r>
            <a:endParaRPr lang="en-GB" sz="28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2" y="870775"/>
            <a:ext cx="8487115" cy="17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760"/>
            <a:ext cx="8229600" cy="4414840"/>
          </a:xfrm>
        </p:spPr>
        <p:txBody>
          <a:bodyPr>
            <a:normAutofit/>
          </a:bodyPr>
          <a:lstStyle/>
          <a:p>
            <a:r>
              <a:rPr lang="en-GB" dirty="0" smtClean="0"/>
              <a:t>Service Overview</a:t>
            </a:r>
          </a:p>
          <a:p>
            <a:r>
              <a:rPr lang="en-GB" dirty="0" smtClean="0"/>
              <a:t>ARCHER Hardware &amp; Software</a:t>
            </a:r>
          </a:p>
          <a:p>
            <a:pPr lvl="1"/>
            <a:r>
              <a:rPr lang="en-GB" dirty="0" smtClean="0"/>
              <a:t>Routes to access</a:t>
            </a:r>
          </a:p>
          <a:p>
            <a:r>
              <a:rPr lang="en-GB" dirty="0" smtClean="0"/>
              <a:t>CSE Support</a:t>
            </a:r>
          </a:p>
          <a:p>
            <a:pPr lvl="1"/>
            <a:r>
              <a:rPr lang="en-GB" dirty="0" smtClean="0"/>
              <a:t>Scientific Software Packages</a:t>
            </a:r>
          </a:p>
          <a:p>
            <a:r>
              <a:rPr lang="en-GB" dirty="0" smtClean="0"/>
              <a:t>Training</a:t>
            </a:r>
          </a:p>
          <a:p>
            <a:r>
              <a:rPr lang="en-GB" dirty="0" smtClean="0"/>
              <a:t>Embedded Computational Science and Engineering (</a:t>
            </a:r>
            <a:r>
              <a:rPr lang="en-GB" dirty="0" err="1" smtClean="0"/>
              <a:t>eCSE</a:t>
            </a:r>
            <a:r>
              <a:rPr lang="en-GB" dirty="0" smtClean="0"/>
              <a:t>) </a:t>
            </a:r>
            <a:r>
              <a:rPr lang="en-GB" dirty="0" smtClean="0"/>
              <a:t>Funding</a:t>
            </a:r>
          </a:p>
          <a:p>
            <a:r>
              <a:rPr lang="en-GB" dirty="0" smtClean="0"/>
              <a:t>Cirrus Tier-2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4433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32AB158-D483-429F-88F81784F4A1B315_featuretwocolumnw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99" y="1129973"/>
            <a:ext cx="6669862" cy="4813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Service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760"/>
            <a:ext cx="8229600" cy="4414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National HPC Service(s)?</a:t>
            </a:r>
          </a:p>
          <a:p>
            <a:endParaRPr lang="en-GB" dirty="0"/>
          </a:p>
          <a:p>
            <a:pPr>
              <a:lnSpc>
                <a:spcPct val="140000"/>
              </a:lnSpc>
            </a:pPr>
            <a:r>
              <a:rPr lang="en-GB" dirty="0" smtClean="0"/>
              <a:t>Tier-0: International</a:t>
            </a:r>
          </a:p>
          <a:p>
            <a:pPr>
              <a:lnSpc>
                <a:spcPct val="140000"/>
              </a:lnSpc>
            </a:pPr>
            <a:r>
              <a:rPr lang="en-GB" dirty="0" smtClean="0"/>
              <a:t>Tier-1: National </a:t>
            </a:r>
          </a:p>
          <a:p>
            <a:pPr>
              <a:lnSpc>
                <a:spcPct val="140000"/>
              </a:lnSpc>
            </a:pPr>
            <a:r>
              <a:rPr lang="en-GB" dirty="0" smtClean="0"/>
              <a:t>Tier-2: Regional</a:t>
            </a:r>
          </a:p>
          <a:p>
            <a:pPr>
              <a:lnSpc>
                <a:spcPct val="140000"/>
              </a:lnSpc>
            </a:pPr>
            <a:r>
              <a:rPr lang="en-GB" dirty="0" smtClean="0"/>
              <a:t>Tier-3: Institutional/</a:t>
            </a:r>
          </a:p>
          <a:p>
            <a:pPr marL="274320" lvl="1" indent="0">
              <a:lnSpc>
                <a:spcPct val="140000"/>
              </a:lnSpc>
              <a:buNone/>
            </a:pPr>
            <a:r>
              <a:rPr lang="en-GB" sz="2400" dirty="0" smtClean="0"/>
              <a:t>Departmental / Group</a:t>
            </a:r>
          </a:p>
        </p:txBody>
      </p:sp>
    </p:spTree>
    <p:extLst>
      <p:ext uri="{BB962C8B-B14F-4D97-AF65-F5344CB8AC3E}">
        <p14:creationId xmlns:p14="http://schemas.microsoft.com/office/powerpoint/2010/main" val="143135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Service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760"/>
            <a:ext cx="8229600" cy="4414840"/>
          </a:xfrm>
        </p:spPr>
        <p:txBody>
          <a:bodyPr>
            <a:normAutofit/>
          </a:bodyPr>
          <a:lstStyle/>
          <a:p>
            <a:r>
              <a:rPr lang="en-GB" dirty="0" smtClean="0"/>
              <a:t>UK National Supercomputing Service</a:t>
            </a:r>
          </a:p>
          <a:p>
            <a:pPr lvl="1"/>
            <a:r>
              <a:rPr lang="en-GB" dirty="0" smtClean="0"/>
              <a:t>2013-2018</a:t>
            </a:r>
          </a:p>
          <a:p>
            <a:pPr lvl="1"/>
            <a:r>
              <a:rPr lang="en-GB" dirty="0" smtClean="0"/>
              <a:t>Follow-on from </a:t>
            </a:r>
            <a:r>
              <a:rPr lang="en-GB" dirty="0" err="1" smtClean="0"/>
              <a:t>HECToR</a:t>
            </a:r>
            <a:r>
              <a:rPr lang="en-GB" dirty="0" smtClean="0"/>
              <a:t>, </a:t>
            </a:r>
            <a:r>
              <a:rPr lang="en-GB" dirty="0" err="1" smtClean="0"/>
              <a:t>HPCx</a:t>
            </a:r>
            <a:r>
              <a:rPr lang="en-GB" dirty="0" smtClean="0"/>
              <a:t>, CSAR 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Funded by EPSRC and NERC</a:t>
            </a:r>
          </a:p>
          <a:p>
            <a:pPr lvl="1"/>
            <a:r>
              <a:rPr lang="en-GB" dirty="0" smtClean="0"/>
              <a:t>Managed by EPSRC</a:t>
            </a:r>
          </a:p>
          <a:p>
            <a:r>
              <a:rPr lang="en-GB" dirty="0" smtClean="0"/>
              <a:t>Service provision, accommodation and Computational Science and Engineering (CSE) support service by EPCC</a:t>
            </a:r>
          </a:p>
          <a:p>
            <a:r>
              <a:rPr lang="en-GB" dirty="0" smtClean="0"/>
              <a:t>Hardware provided by Cray</a:t>
            </a:r>
          </a:p>
          <a:p>
            <a:pPr marL="0" indent="0" algn="ctr">
              <a:buNone/>
            </a:pPr>
            <a:r>
              <a:rPr lang="en-GB" sz="3600" dirty="0" smtClean="0">
                <a:hlinkClick r:id="rId2"/>
              </a:rPr>
              <a:t>www.archer.ac.uk</a:t>
            </a:r>
            <a:r>
              <a:rPr lang="en-GB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8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dirty="0" smtClean="0"/>
              <a:t>Service Overview</a:t>
            </a:r>
          </a:p>
        </p:txBody>
      </p:sp>
      <p:sp>
        <p:nvSpPr>
          <p:cNvPr id="1041" name="Rectangle 7"/>
          <p:cNvSpPr>
            <a:spLocks noGrp="1" noChangeArrowheads="1"/>
          </p:cNvSpPr>
          <p:nvPr>
            <p:ph type="body" sz="half" idx="3"/>
          </p:nvPr>
        </p:nvSpPr>
        <p:spPr>
          <a:xfrm>
            <a:off x="323528" y="1052736"/>
            <a:ext cx="8712968" cy="53285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GB" sz="2000" dirty="0" smtClean="0"/>
              <a:t>Advanced Computing Facility (ACF)</a:t>
            </a:r>
          </a:p>
          <a:p>
            <a:pPr lvl="1">
              <a:lnSpc>
                <a:spcPct val="110000"/>
              </a:lnSpc>
            </a:pPr>
            <a:r>
              <a:rPr lang="en-GB" sz="1600" dirty="0" smtClean="0"/>
              <a:t>Purpose built, secure, world-class facility</a:t>
            </a:r>
          </a:p>
          <a:p>
            <a:pPr eaLnBrk="1" hangingPunct="1">
              <a:lnSpc>
                <a:spcPct val="110000"/>
              </a:lnSpc>
            </a:pPr>
            <a:r>
              <a:rPr lang="en-GB" sz="2000" dirty="0" smtClean="0"/>
              <a:t>Houses wide variety of leading-edge</a:t>
            </a:r>
            <a:br>
              <a:rPr lang="en-GB" sz="2000" dirty="0" smtClean="0"/>
            </a:br>
            <a:r>
              <a:rPr lang="en-GB" sz="2000" dirty="0" smtClean="0"/>
              <a:t>systems and infrastructures</a:t>
            </a:r>
          </a:p>
          <a:p>
            <a:pPr marL="457200" lvl="1" indent="0" eaLnBrk="1" hangingPunct="1"/>
            <a:r>
              <a:rPr lang="en-GB" sz="1800" dirty="0" smtClean="0"/>
              <a:t> National services</a:t>
            </a:r>
          </a:p>
          <a:p>
            <a:pPr marL="857250" lvl="2" indent="0"/>
            <a:r>
              <a:rPr lang="en-GB" sz="1800" dirty="0" smtClean="0"/>
              <a:t> ARCHER</a:t>
            </a:r>
          </a:p>
          <a:p>
            <a:pPr marL="857250" lvl="2" indent="0"/>
            <a:r>
              <a:rPr lang="en-GB" sz="1800" dirty="0"/>
              <a:t> </a:t>
            </a:r>
            <a:r>
              <a:rPr lang="en-GB" dirty="0"/>
              <a:t>Cirrus (EPCC Tier-</a:t>
            </a:r>
            <a:r>
              <a:rPr lang="en-GB" dirty="0" smtClean="0"/>
              <a:t>2)</a:t>
            </a:r>
            <a:endParaRPr lang="en-GB" dirty="0"/>
          </a:p>
          <a:p>
            <a:pPr marL="857250" lvl="2" indent="0"/>
            <a:r>
              <a:rPr lang="en-GB" sz="1800" dirty="0" smtClean="0"/>
              <a:t> IBM </a:t>
            </a:r>
            <a:r>
              <a:rPr lang="en-GB" sz="1800" dirty="0" err="1" smtClean="0"/>
              <a:t>BlueGene</a:t>
            </a:r>
            <a:r>
              <a:rPr lang="en-GB" sz="1800" dirty="0" smtClean="0"/>
              <a:t>/Q (</a:t>
            </a:r>
            <a:r>
              <a:rPr lang="en-GB" sz="1800" dirty="0" err="1" smtClean="0"/>
              <a:t>DiRAC</a:t>
            </a:r>
            <a:r>
              <a:rPr lang="en-GB" sz="1800" dirty="0" smtClean="0"/>
              <a:t>)</a:t>
            </a:r>
          </a:p>
          <a:p>
            <a:pPr marL="857250" lvl="2" indent="0"/>
            <a:r>
              <a:rPr lang="en-GB" dirty="0"/>
              <a:t> </a:t>
            </a:r>
            <a:r>
              <a:rPr lang="en-GB" dirty="0" smtClean="0"/>
              <a:t>UK Research Data Facility (RDF)</a:t>
            </a:r>
            <a:endParaRPr lang="en-GB" sz="1800" dirty="0" smtClean="0"/>
          </a:p>
          <a:p>
            <a:pPr marL="457200" lvl="1" indent="0" eaLnBrk="1" hangingPunct="1"/>
            <a:r>
              <a:rPr lang="en-GB" sz="1800" dirty="0" smtClean="0"/>
              <a:t> Local services</a:t>
            </a:r>
          </a:p>
          <a:p>
            <a:pPr marL="857250" lvl="2" indent="0"/>
            <a:r>
              <a:rPr lang="en-GB" sz="1800" dirty="0" smtClean="0"/>
              <a:t> ECDF, EDIM1 – DIR </a:t>
            </a:r>
            <a:r>
              <a:rPr lang="en-GB" sz="1800" dirty="0"/>
              <a:t>m</a:t>
            </a:r>
            <a:r>
              <a:rPr lang="en-GB" sz="1800" dirty="0" smtClean="0"/>
              <a:t>achine</a:t>
            </a:r>
          </a:p>
          <a:p>
            <a:pPr marL="57150" indent="0">
              <a:lnSpc>
                <a:spcPct val="110000"/>
              </a:lnSpc>
            </a:pPr>
            <a:r>
              <a:rPr lang="en-GB" dirty="0" smtClean="0"/>
              <a:t>   </a:t>
            </a:r>
            <a:r>
              <a:rPr lang="en-GB" sz="2000" dirty="0" smtClean="0"/>
              <a:t>Major expansion for ARCHER</a:t>
            </a:r>
            <a:endParaRPr lang="en-GB" sz="2000" dirty="0"/>
          </a:p>
          <a:p>
            <a:pPr marL="457200" lvl="1" indent="0">
              <a:lnSpc>
                <a:spcPct val="110000"/>
              </a:lnSpc>
            </a:pPr>
            <a:r>
              <a:rPr lang="en-GB" sz="1800" dirty="0" smtClean="0"/>
              <a:t>  6MW, 850m</a:t>
            </a:r>
            <a:r>
              <a:rPr lang="en-GB" sz="1800" baseline="30000" dirty="0" smtClean="0"/>
              <a:t>2</a:t>
            </a:r>
            <a:r>
              <a:rPr lang="en-GB" sz="1800" dirty="0" smtClean="0"/>
              <a:t> plant room, 550m</a:t>
            </a:r>
            <a:r>
              <a:rPr lang="en-GB" sz="1800" baseline="30000" dirty="0" smtClean="0"/>
              <a:t>2</a:t>
            </a:r>
            <a:r>
              <a:rPr lang="en-GB" sz="1800" dirty="0" smtClean="0"/>
              <a:t> machine</a:t>
            </a:r>
          </a:p>
          <a:p>
            <a:pPr lvl="1"/>
            <a:r>
              <a:rPr lang="en-GB" sz="1800" dirty="0" err="1" smtClean="0"/>
              <a:t>HECToR</a:t>
            </a:r>
            <a:r>
              <a:rPr lang="en-GB" sz="1800" dirty="0" smtClean="0"/>
              <a:t> </a:t>
            </a:r>
            <a:r>
              <a:rPr lang="en-GB" sz="1800" dirty="0"/>
              <a:t>PUE = 1.25, ARCHER PUE &lt; 1.1</a:t>
            </a:r>
          </a:p>
          <a:p>
            <a:pPr marL="57150" indent="0">
              <a:lnSpc>
                <a:spcPct val="110000"/>
              </a:lnSpc>
            </a:pPr>
            <a:endParaRPr lang="en-GB" sz="2200" dirty="0" smtClean="0"/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GB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68760"/>
            <a:ext cx="335676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PICT05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3789040"/>
            <a:ext cx="2664296" cy="1972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52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2" name="Picture 6" descr="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321" y="892068"/>
            <a:ext cx="2722929" cy="2047252"/>
          </a:xfrm>
          <a:prstGeom prst="rect">
            <a:avLst/>
          </a:prstGeom>
          <a:noFill/>
        </p:spPr>
      </p:pic>
      <p:pic>
        <p:nvPicPr>
          <p:cNvPr id="173061" name="Picture 5" descr="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105" y="3140968"/>
            <a:ext cx="2689145" cy="18002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15" y="892068"/>
            <a:ext cx="2723088" cy="2042316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6" y="3067918"/>
            <a:ext cx="2727536" cy="204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156" y="892068"/>
            <a:ext cx="2715688" cy="2042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615" y="3140968"/>
            <a:ext cx="2746069" cy="1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ARCHER Hardware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8"/>
            <a:ext cx="8698234" cy="3672408"/>
          </a:xfrm>
        </p:spPr>
        <p:txBody>
          <a:bodyPr>
            <a:normAutofit/>
          </a:bodyPr>
          <a:lstStyle/>
          <a:p>
            <a:r>
              <a:rPr lang="en-GB" dirty="0" smtClean="0"/>
              <a:t>Cray XC30 architecture</a:t>
            </a:r>
          </a:p>
          <a:p>
            <a:pPr lvl="1" eaLnBrk="1" hangingPunct="1"/>
            <a:r>
              <a:rPr lang="en-GB" dirty="0" smtClean="0"/>
              <a:t>4920 nodes:</a:t>
            </a:r>
          </a:p>
          <a:p>
            <a:pPr lvl="2"/>
            <a:r>
              <a:rPr lang="en-GB" dirty="0" smtClean="0"/>
              <a:t>24 Intel Ivy Bridge cores per node </a:t>
            </a: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GB" dirty="0" smtClean="0"/>
              <a:t>118,080 </a:t>
            </a:r>
            <a:r>
              <a:rPr lang="en-GB" dirty="0" smtClean="0"/>
              <a:t>cores</a:t>
            </a:r>
          </a:p>
          <a:p>
            <a:pPr lvl="2"/>
            <a:r>
              <a:rPr lang="en-GB" dirty="0" smtClean="0"/>
              <a:t>Most nodes have 64 GB memory (~2.3 GB/core)</a:t>
            </a:r>
          </a:p>
          <a:p>
            <a:pPr lvl="2"/>
            <a:r>
              <a:rPr lang="en-GB" dirty="0" smtClean="0"/>
              <a:t>1 group (376 nodes) have 128 GB memory (~5.6 GB/core)</a:t>
            </a:r>
          </a:p>
          <a:p>
            <a:pPr lvl="1" eaLnBrk="1" hangingPunct="1"/>
            <a:r>
              <a:rPr lang="en-GB" dirty="0" smtClean="0"/>
              <a:t>Cray Aries interconnect with Dragonfly all-to-all topology</a:t>
            </a:r>
          </a:p>
          <a:p>
            <a:pPr lvl="2"/>
            <a:r>
              <a:rPr lang="en-GB" dirty="0" smtClean="0"/>
              <a:t>~1.4us latency, 11 TB/s bisectional bandwidth</a:t>
            </a:r>
          </a:p>
          <a:p>
            <a:pPr lvl="1"/>
            <a:r>
              <a:rPr lang="en-GB" dirty="0" smtClean="0"/>
              <a:t>4.4 PB </a:t>
            </a:r>
            <a:r>
              <a:rPr lang="en-GB" dirty="0" smtClean="0"/>
              <a:t>high performance parallel </a:t>
            </a:r>
            <a:r>
              <a:rPr lang="en-GB" dirty="0" err="1" smtClean="0"/>
              <a:t>filesystem</a:t>
            </a:r>
            <a:r>
              <a:rPr lang="en-GB" dirty="0" smtClean="0"/>
              <a:t> (Lustre)</a:t>
            </a:r>
          </a:p>
          <a:p>
            <a:pPr lvl="1"/>
            <a:r>
              <a:rPr lang="en-GB" dirty="0" smtClean="0"/>
              <a:t>Direct access to Research Data Facility (20PB disk + backup tape)</a:t>
            </a:r>
          </a:p>
        </p:txBody>
      </p:sp>
      <p:pic>
        <p:nvPicPr>
          <p:cNvPr id="2" name="Picture 1" descr="archer_finaldesig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-4086"/>
          <a:stretch/>
        </p:blipFill>
        <p:spPr>
          <a:xfrm>
            <a:off x="16644" y="4794277"/>
            <a:ext cx="9127356" cy="61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097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948401"/>
          </a:xfrm>
        </p:spPr>
        <p:txBody>
          <a:bodyPr/>
          <a:lstStyle/>
          <a:p>
            <a:pPr eaLnBrk="1" hangingPunct="1"/>
            <a:r>
              <a:rPr lang="en-GB" dirty="0" smtClean="0"/>
              <a:t>ARCHER Hardware</a:t>
            </a:r>
          </a:p>
        </p:txBody>
      </p:sp>
      <p:sp>
        <p:nvSpPr>
          <p:cNvPr id="25602" name="Content Placeholder 9"/>
          <p:cNvSpPr>
            <a:spLocks noGrp="1"/>
          </p:cNvSpPr>
          <p:nvPr>
            <p:ph idx="1"/>
          </p:nvPr>
        </p:nvSpPr>
        <p:spPr>
          <a:xfrm>
            <a:off x="153616" y="1340767"/>
            <a:ext cx="5569889" cy="5026491"/>
          </a:xfrm>
        </p:spPr>
        <p:txBody>
          <a:bodyPr>
            <a:normAutofit/>
          </a:bodyPr>
          <a:lstStyle/>
          <a:p>
            <a:r>
              <a:rPr lang="en-GB" dirty="0" smtClean="0"/>
              <a:t>ARCHER Knights Landing (KNL) platform</a:t>
            </a:r>
            <a:endParaRPr lang="en-GB" dirty="0" smtClean="0"/>
          </a:p>
          <a:p>
            <a:pPr lvl="1" eaLnBrk="1" hangingPunct="1"/>
            <a:r>
              <a:rPr lang="en-GB" dirty="0" smtClean="0"/>
              <a:t>12 </a:t>
            </a:r>
            <a:r>
              <a:rPr lang="en-GB" dirty="0" smtClean="0"/>
              <a:t>nodes:</a:t>
            </a:r>
          </a:p>
          <a:p>
            <a:pPr lvl="2"/>
            <a:r>
              <a:rPr lang="en-GB" dirty="0" smtClean="0"/>
              <a:t>64 core Intel Xeon Phi 7210 processor</a:t>
            </a:r>
            <a:endParaRPr lang="en-GB" dirty="0" smtClean="0"/>
          </a:p>
          <a:p>
            <a:pPr lvl="2"/>
            <a:r>
              <a:rPr lang="en-GB" dirty="0" smtClean="0"/>
              <a:t>96 GB main memory and 16GB high-bandwidth MCDRAM</a:t>
            </a:r>
            <a:endParaRPr lang="en-GB" dirty="0" smtClean="0"/>
          </a:p>
          <a:p>
            <a:pPr lvl="2"/>
            <a:r>
              <a:rPr lang="en-GB" dirty="0" smtClean="0"/>
              <a:t>Cray Aries interconnect</a:t>
            </a:r>
          </a:p>
          <a:p>
            <a:pPr lvl="1"/>
            <a:r>
              <a:rPr lang="en-GB" dirty="0" smtClean="0"/>
              <a:t>Similar programming environment to ARCHER</a:t>
            </a:r>
          </a:p>
          <a:p>
            <a:pPr lvl="1"/>
            <a:r>
              <a:rPr lang="en-GB" dirty="0" smtClean="0"/>
              <a:t>Home </a:t>
            </a:r>
            <a:r>
              <a:rPr lang="en-GB" dirty="0" err="1" smtClean="0"/>
              <a:t>filesystem</a:t>
            </a:r>
            <a:r>
              <a:rPr lang="en-GB" dirty="0" smtClean="0"/>
              <a:t> shared with ARCHER</a:t>
            </a:r>
          </a:p>
          <a:p>
            <a:pPr lvl="1"/>
            <a:r>
              <a:rPr lang="en-GB" dirty="0" smtClean="0"/>
              <a:t>Intended for trialling applications on KNL</a:t>
            </a:r>
          </a:p>
          <a:p>
            <a:pPr lvl="1"/>
            <a:r>
              <a:rPr lang="en-GB" dirty="0" smtClean="0"/>
              <a:t>Opportunity to experiment with a </a:t>
            </a:r>
            <a:r>
              <a:rPr lang="en-GB" dirty="0" err="1" smtClean="0"/>
              <a:t>manycore</a:t>
            </a:r>
            <a:r>
              <a:rPr lang="en-GB" dirty="0" smtClean="0"/>
              <a:t> CPU</a:t>
            </a: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11385" y="2268004"/>
            <a:ext cx="3738015" cy="29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020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minimal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ay_2013-10">
  <a:themeElements>
    <a:clrScheme name="YarcData &amp; Cray 2012_02_16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8D941E"/>
      </a:accent1>
      <a:accent2>
        <a:srgbClr val="DD7E0E"/>
      </a:accent2>
      <a:accent3>
        <a:srgbClr val="E5B02B"/>
      </a:accent3>
      <a:accent4>
        <a:srgbClr val="A03722"/>
      </a:accent4>
      <a:accent5>
        <a:srgbClr val="005596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ray_2013-10">
  <a:themeElements>
    <a:clrScheme name="YarcData &amp; Cray 2012_02_16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8D941E"/>
      </a:accent1>
      <a:accent2>
        <a:srgbClr val="DD7E0E"/>
      </a:accent2>
      <a:accent3>
        <a:srgbClr val="E5B02B"/>
      </a:accent3>
      <a:accent4>
        <a:srgbClr val="A03722"/>
      </a:accent4>
      <a:accent5>
        <a:srgbClr val="005596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6584</TotalTime>
  <Words>1366</Words>
  <Application>Microsoft Macintosh PowerPoint</Application>
  <PresentationFormat>On-screen Show (4:3)</PresentationFormat>
  <Paragraphs>233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epcc_minimal</vt:lpstr>
      <vt:lpstr>Cray_2013-10</vt:lpstr>
      <vt:lpstr>1_Cray_2013-10</vt:lpstr>
      <vt:lpstr>ARCHER: UK National HPC Service</vt:lpstr>
      <vt:lpstr>Reusing this material</vt:lpstr>
      <vt:lpstr>Outline</vt:lpstr>
      <vt:lpstr>Service Overview</vt:lpstr>
      <vt:lpstr>Service Overview</vt:lpstr>
      <vt:lpstr>Service Overview</vt:lpstr>
      <vt:lpstr>PowerPoint Presentation</vt:lpstr>
      <vt:lpstr>ARCHER Hardware</vt:lpstr>
      <vt:lpstr>ARCHER Hardware</vt:lpstr>
      <vt:lpstr>ARCHER Hardware</vt:lpstr>
      <vt:lpstr>ARCHER Software</vt:lpstr>
      <vt:lpstr>Routes to access</vt:lpstr>
      <vt:lpstr>Routes to access</vt:lpstr>
      <vt:lpstr>CSE Support</vt:lpstr>
      <vt:lpstr>CSE Support</vt:lpstr>
      <vt:lpstr>CSE Support</vt:lpstr>
      <vt:lpstr>Training</vt:lpstr>
      <vt:lpstr>Embedded CSE Funding</vt:lpstr>
      <vt:lpstr>Embedded CSE Funding</vt:lpstr>
      <vt:lpstr>Cirrus Tier-2</vt:lpstr>
      <vt:lpstr>Summary</vt:lpstr>
      <vt:lpstr>PowerPoint Presentation</vt:lpstr>
    </vt:vector>
  </TitlesOfParts>
  <Company>EPCC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Turner</dc:creator>
  <cp:lastModifiedBy>Iain Bethune</cp:lastModifiedBy>
  <cp:revision>197</cp:revision>
  <cp:lastPrinted>2017-05-01T22:34:20Z</cp:lastPrinted>
  <dcterms:created xsi:type="dcterms:W3CDTF">2013-11-21T13:55:00Z</dcterms:created>
  <dcterms:modified xsi:type="dcterms:W3CDTF">2017-05-03T07:14:43Z</dcterms:modified>
</cp:coreProperties>
</file>